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7" r:id="rId2"/>
    <p:sldId id="258" r:id="rId3"/>
    <p:sldId id="269" r:id="rId4"/>
    <p:sldId id="260" r:id="rId5"/>
    <p:sldId id="267" r:id="rId6"/>
    <p:sldId id="262" r:id="rId7"/>
    <p:sldId id="272" r:id="rId8"/>
    <p:sldId id="265" r:id="rId9"/>
    <p:sldId id="270" r:id="rId10"/>
    <p:sldId id="271"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A558E-36DA-4455-80AA-981D1CA21929}" v="8" dt="2021-12-15T01:44:22.7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6" autoAdjust="0"/>
  </p:normalViewPr>
  <p:slideViewPr>
    <p:cSldViewPr snapToGrid="0">
      <p:cViewPr>
        <p:scale>
          <a:sx n="86" d="100"/>
          <a:sy n="86" d="100"/>
        </p:scale>
        <p:origin x="42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haanpandey3169@gmail.com" userId="661bde899344dce9" providerId="LiveId" clId="{4B1A558E-36DA-4455-80AA-981D1CA21929}"/>
    <pc:docChg chg="undo custSel addSld modSld sldOrd">
      <pc:chgData name="vihaanpandey3169@gmail.com" userId="661bde899344dce9" providerId="LiveId" clId="{4B1A558E-36DA-4455-80AA-981D1CA21929}" dt="2021-12-15T02:23:25.247" v="463" actId="14100"/>
      <pc:docMkLst>
        <pc:docMk/>
      </pc:docMkLst>
      <pc:sldChg chg="modSp mod">
        <pc:chgData name="vihaanpandey3169@gmail.com" userId="661bde899344dce9" providerId="LiveId" clId="{4B1A558E-36DA-4455-80AA-981D1CA21929}" dt="2021-12-15T01:56:21.755" v="169" actId="20577"/>
        <pc:sldMkLst>
          <pc:docMk/>
          <pc:sldMk cId="1404386855" sldId="258"/>
        </pc:sldMkLst>
        <pc:graphicFrameChg chg="modGraphic">
          <ac:chgData name="vihaanpandey3169@gmail.com" userId="661bde899344dce9" providerId="LiveId" clId="{4B1A558E-36DA-4455-80AA-981D1CA21929}" dt="2021-12-15T01:56:21.755" v="169" actId="20577"/>
          <ac:graphicFrameMkLst>
            <pc:docMk/>
            <pc:sldMk cId="1404386855" sldId="258"/>
            <ac:graphicFrameMk id="2" creationId="{C740A62A-701A-4462-9781-3D3D172DC651}"/>
          </ac:graphicFrameMkLst>
        </pc:graphicFrameChg>
      </pc:sldChg>
      <pc:sldChg chg="addSp delSp modSp mod">
        <pc:chgData name="vihaanpandey3169@gmail.com" userId="661bde899344dce9" providerId="LiveId" clId="{4B1A558E-36DA-4455-80AA-981D1CA21929}" dt="2021-12-15T01:50:48.905" v="146" actId="20577"/>
        <pc:sldMkLst>
          <pc:docMk/>
          <pc:sldMk cId="3616238312" sldId="265"/>
        </pc:sldMkLst>
        <pc:spChg chg="add del mod">
          <ac:chgData name="vihaanpandey3169@gmail.com" userId="661bde899344dce9" providerId="LiveId" clId="{4B1A558E-36DA-4455-80AA-981D1CA21929}" dt="2021-12-15T01:50:48.905" v="146" actId="20577"/>
          <ac:spMkLst>
            <pc:docMk/>
            <pc:sldMk cId="3616238312" sldId="265"/>
            <ac:spMk id="3" creationId="{C6DD99D7-2C5E-4969-BD39-6417A3977EAB}"/>
          </ac:spMkLst>
        </pc:spChg>
        <pc:spChg chg="del mod">
          <ac:chgData name="vihaanpandey3169@gmail.com" userId="661bde899344dce9" providerId="LiveId" clId="{4B1A558E-36DA-4455-80AA-981D1CA21929}" dt="2021-12-15T01:48:04.764" v="37" actId="478"/>
          <ac:spMkLst>
            <pc:docMk/>
            <pc:sldMk cId="3616238312" sldId="265"/>
            <ac:spMk id="8" creationId="{88ACDB2D-3F60-42A4-BF9B-DE4BA7198D8D}"/>
          </ac:spMkLst>
        </pc:spChg>
        <pc:spChg chg="mod">
          <ac:chgData name="vihaanpandey3169@gmail.com" userId="661bde899344dce9" providerId="LiveId" clId="{4B1A558E-36DA-4455-80AA-981D1CA21929}" dt="2021-12-15T01:48:31.939" v="42" actId="14100"/>
          <ac:spMkLst>
            <pc:docMk/>
            <pc:sldMk cId="3616238312" sldId="265"/>
            <ac:spMk id="22" creationId="{766CCDE6-6086-4623-9169-9BF63A211F3B}"/>
          </ac:spMkLst>
        </pc:spChg>
      </pc:sldChg>
      <pc:sldChg chg="addSp modSp mod">
        <pc:chgData name="vihaanpandey3169@gmail.com" userId="661bde899344dce9" providerId="LiveId" clId="{4B1A558E-36DA-4455-80AA-981D1CA21929}" dt="2021-12-15T01:55:54.676" v="164" actId="14100"/>
        <pc:sldMkLst>
          <pc:docMk/>
          <pc:sldMk cId="2895234489" sldId="270"/>
        </pc:sldMkLst>
        <pc:spChg chg="mod">
          <ac:chgData name="vihaanpandey3169@gmail.com" userId="661bde899344dce9" providerId="LiveId" clId="{4B1A558E-36DA-4455-80AA-981D1CA21929}" dt="2021-12-15T01:55:17.875" v="161" actId="14100"/>
          <ac:spMkLst>
            <pc:docMk/>
            <pc:sldMk cId="2895234489" sldId="270"/>
            <ac:spMk id="2" creationId="{AE08B7E8-7AE6-41A9-87C6-D920F69F945B}"/>
          </ac:spMkLst>
        </pc:spChg>
        <pc:spChg chg="mod">
          <ac:chgData name="vihaanpandey3169@gmail.com" userId="661bde899344dce9" providerId="LiveId" clId="{4B1A558E-36DA-4455-80AA-981D1CA21929}" dt="2021-12-15T01:52:30.931" v="154" actId="207"/>
          <ac:spMkLst>
            <pc:docMk/>
            <pc:sldMk cId="2895234489" sldId="270"/>
            <ac:spMk id="3" creationId="{2FEFAA6D-4E3C-4284-A1CD-4B77B8CAF0B3}"/>
          </ac:spMkLst>
        </pc:spChg>
        <pc:spChg chg="add mod">
          <ac:chgData name="vihaanpandey3169@gmail.com" userId="661bde899344dce9" providerId="LiveId" clId="{4B1A558E-36DA-4455-80AA-981D1CA21929}" dt="2021-12-15T01:55:54.676" v="164" actId="14100"/>
          <ac:spMkLst>
            <pc:docMk/>
            <pc:sldMk cId="2895234489" sldId="270"/>
            <ac:spMk id="5" creationId="{8D206769-3F77-429C-959D-2DB89C73A281}"/>
          </ac:spMkLst>
        </pc:spChg>
      </pc:sldChg>
      <pc:sldChg chg="modSp mod">
        <pc:chgData name="vihaanpandey3169@gmail.com" userId="661bde899344dce9" providerId="LiveId" clId="{4B1A558E-36DA-4455-80AA-981D1CA21929}" dt="2021-12-15T02:08:00.818" v="420" actId="14100"/>
        <pc:sldMkLst>
          <pc:docMk/>
          <pc:sldMk cId="2281438927" sldId="271"/>
        </pc:sldMkLst>
        <pc:spChg chg="mod">
          <ac:chgData name="vihaanpandey3169@gmail.com" userId="661bde899344dce9" providerId="LiveId" clId="{4B1A558E-36DA-4455-80AA-981D1CA21929}" dt="2021-12-15T02:08:00.818" v="420" actId="14100"/>
          <ac:spMkLst>
            <pc:docMk/>
            <pc:sldMk cId="2281438927" sldId="271"/>
            <ac:spMk id="2" creationId="{87CE984E-5946-41F3-85A2-F5F986037E58}"/>
          </ac:spMkLst>
        </pc:spChg>
        <pc:spChg chg="mod">
          <ac:chgData name="vihaanpandey3169@gmail.com" userId="661bde899344dce9" providerId="LiveId" clId="{4B1A558E-36DA-4455-80AA-981D1CA21929}" dt="2021-12-15T01:57:12.105" v="178" actId="207"/>
          <ac:spMkLst>
            <pc:docMk/>
            <pc:sldMk cId="2281438927" sldId="271"/>
            <ac:spMk id="3" creationId="{FBA0E6C9-797F-4316-B98E-131394B953AC}"/>
          </ac:spMkLst>
        </pc:spChg>
      </pc:sldChg>
      <pc:sldChg chg="addSp delSp modSp add mod ord">
        <pc:chgData name="vihaanpandey3169@gmail.com" userId="661bde899344dce9" providerId="LiveId" clId="{4B1A558E-36DA-4455-80AA-981D1CA21929}" dt="2021-12-15T01:44:22.784" v="12"/>
        <pc:sldMkLst>
          <pc:docMk/>
          <pc:sldMk cId="52584261" sldId="272"/>
        </pc:sldMkLst>
        <pc:spChg chg="ord">
          <ac:chgData name="vihaanpandey3169@gmail.com" userId="661bde899344dce9" providerId="LiveId" clId="{4B1A558E-36DA-4455-80AA-981D1CA21929}" dt="2021-12-15T01:43:47.310" v="11" actId="26606"/>
          <ac:spMkLst>
            <pc:docMk/>
            <pc:sldMk cId="52584261" sldId="272"/>
            <ac:spMk id="3" creationId="{BC26F1D9-0535-474D-81AA-B405ACC2769A}"/>
          </ac:spMkLst>
        </pc:spChg>
        <pc:spChg chg="del">
          <ac:chgData name="vihaanpandey3169@gmail.com" userId="661bde899344dce9" providerId="LiveId" clId="{4B1A558E-36DA-4455-80AA-981D1CA21929}" dt="2021-12-15T01:43:47.310" v="11" actId="26606"/>
          <ac:spMkLst>
            <pc:docMk/>
            <pc:sldMk cId="52584261" sldId="272"/>
            <ac:spMk id="83" creationId="{D3C53E20-C8AD-493D-9C19-2C6D7F7A92C2}"/>
          </ac:spMkLst>
        </pc:spChg>
        <pc:spChg chg="add del">
          <ac:chgData name="vihaanpandey3169@gmail.com" userId="661bde899344dce9" providerId="LiveId" clId="{4B1A558E-36DA-4455-80AA-981D1CA21929}" dt="2021-12-15T01:44:22.784" v="12"/>
          <ac:spMkLst>
            <pc:docMk/>
            <pc:sldMk cId="52584261" sldId="272"/>
            <ac:spMk id="137" creationId="{8276A36B-18B8-4162-A900-F93DB9565928}"/>
          </ac:spMkLst>
        </pc:spChg>
        <pc:picChg chg="add mod">
          <ac:chgData name="vihaanpandey3169@gmail.com" userId="661bde899344dce9" providerId="LiveId" clId="{4B1A558E-36DA-4455-80AA-981D1CA21929}" dt="2021-12-15T01:43:47.310" v="11" actId="26606"/>
          <ac:picMkLst>
            <pc:docMk/>
            <pc:sldMk cId="52584261" sldId="272"/>
            <ac:picMk id="1026" creationId="{E719FA4D-A277-49AE-B55F-3A94F3BD9B86}"/>
          </ac:picMkLst>
        </pc:picChg>
        <pc:picChg chg="add mod">
          <ac:chgData name="vihaanpandey3169@gmail.com" userId="661bde899344dce9" providerId="LiveId" clId="{4B1A558E-36DA-4455-80AA-981D1CA21929}" dt="2021-12-15T01:43:47.310" v="11" actId="26606"/>
          <ac:picMkLst>
            <pc:docMk/>
            <pc:sldMk cId="52584261" sldId="272"/>
            <ac:picMk id="1028" creationId="{C25BF632-F828-4841-ABBD-6392E7236768}"/>
          </ac:picMkLst>
        </pc:picChg>
        <pc:picChg chg="add mod">
          <ac:chgData name="vihaanpandey3169@gmail.com" userId="661bde899344dce9" providerId="LiveId" clId="{4B1A558E-36DA-4455-80AA-981D1CA21929}" dt="2021-12-15T01:44:22.784" v="12"/>
          <ac:picMkLst>
            <pc:docMk/>
            <pc:sldMk cId="52584261" sldId="272"/>
            <ac:picMk id="1030" creationId="{05DACC02-8232-4388-8AC4-84B0AD146784}"/>
          </ac:picMkLst>
        </pc:picChg>
        <pc:picChg chg="del">
          <ac:chgData name="vihaanpandey3169@gmail.com" userId="661bde899344dce9" providerId="LiveId" clId="{4B1A558E-36DA-4455-80AA-981D1CA21929}" dt="2021-12-15T01:42:55.303" v="6" actId="478"/>
          <ac:picMkLst>
            <pc:docMk/>
            <pc:sldMk cId="52584261" sldId="272"/>
            <ac:picMk id="2054" creationId="{5C4025F2-D055-46AC-A482-C1C6CFB8E74D}"/>
          </ac:picMkLst>
        </pc:picChg>
        <pc:picChg chg="del">
          <ac:chgData name="vihaanpandey3169@gmail.com" userId="661bde899344dce9" providerId="LiveId" clId="{4B1A558E-36DA-4455-80AA-981D1CA21929}" dt="2021-12-15T01:42:52.378" v="5" actId="478"/>
          <ac:picMkLst>
            <pc:docMk/>
            <pc:sldMk cId="52584261" sldId="272"/>
            <ac:picMk id="2062" creationId="{ED34A2FF-8FDB-4DF0-9EB1-B63FCCEE4204}"/>
          </ac:picMkLst>
        </pc:picChg>
        <pc:picChg chg="del">
          <ac:chgData name="vihaanpandey3169@gmail.com" userId="661bde899344dce9" providerId="LiveId" clId="{4B1A558E-36DA-4455-80AA-981D1CA21929}" dt="2021-12-15T01:42:56.968" v="7" actId="478"/>
          <ac:picMkLst>
            <pc:docMk/>
            <pc:sldMk cId="52584261" sldId="272"/>
            <ac:picMk id="2064" creationId="{B925E297-503C-4B60-9960-2D9AF6D18FE1}"/>
          </ac:picMkLst>
        </pc:picChg>
      </pc:sldChg>
      <pc:sldChg chg="modSp new mod">
        <pc:chgData name="vihaanpandey3169@gmail.com" userId="661bde899344dce9" providerId="LiveId" clId="{4B1A558E-36DA-4455-80AA-981D1CA21929}" dt="2021-12-15T02:23:25.247" v="463" actId="14100"/>
        <pc:sldMkLst>
          <pc:docMk/>
          <pc:sldMk cId="59518393" sldId="273"/>
        </pc:sldMkLst>
        <pc:spChg chg="mod">
          <ac:chgData name="vihaanpandey3169@gmail.com" userId="661bde899344dce9" providerId="LiveId" clId="{4B1A558E-36DA-4455-80AA-981D1CA21929}" dt="2021-12-15T02:23:10.285" v="461" actId="14100"/>
          <ac:spMkLst>
            <pc:docMk/>
            <pc:sldMk cId="59518393" sldId="273"/>
            <ac:spMk id="2" creationId="{07EE1784-D792-4BE2-B017-DAA70F48D19F}"/>
          </ac:spMkLst>
        </pc:spChg>
        <pc:spChg chg="mod">
          <ac:chgData name="vihaanpandey3169@gmail.com" userId="661bde899344dce9" providerId="LiveId" clId="{4B1A558E-36DA-4455-80AA-981D1CA21929}" dt="2021-12-15T02:23:25.247" v="463" actId="14100"/>
          <ac:spMkLst>
            <pc:docMk/>
            <pc:sldMk cId="59518393" sldId="273"/>
            <ac:spMk id="3" creationId="{9C46663F-2892-4BF7-B0D9-9194B0430992}"/>
          </ac:spMkLst>
        </pc:spChg>
      </pc:sldChg>
      <pc:sldChg chg="addSp delSp modSp new mod setBg modClrScheme chgLayout">
        <pc:chgData name="vihaanpandey3169@gmail.com" userId="661bde899344dce9" providerId="LiveId" clId="{4B1A558E-36DA-4455-80AA-981D1CA21929}" dt="2021-12-15T02:09:48.777" v="459" actId="14100"/>
        <pc:sldMkLst>
          <pc:docMk/>
          <pc:sldMk cId="2266289869" sldId="274"/>
        </pc:sldMkLst>
        <pc:spChg chg="del">
          <ac:chgData name="vihaanpandey3169@gmail.com" userId="661bde899344dce9" providerId="LiveId" clId="{4B1A558E-36DA-4455-80AA-981D1CA21929}" dt="2021-12-15T02:09:24.546" v="453" actId="26606"/>
          <ac:spMkLst>
            <pc:docMk/>
            <pc:sldMk cId="2266289869" sldId="274"/>
            <ac:spMk id="2" creationId="{96A405A6-34CF-4493-A2BD-CED35D3BF73E}"/>
          </ac:spMkLst>
        </pc:spChg>
        <pc:spChg chg="mod">
          <ac:chgData name="vihaanpandey3169@gmail.com" userId="661bde899344dce9" providerId="LiveId" clId="{4B1A558E-36DA-4455-80AA-981D1CA21929}" dt="2021-12-15T02:09:48.777" v="459" actId="14100"/>
          <ac:spMkLst>
            <pc:docMk/>
            <pc:sldMk cId="2266289869" sldId="274"/>
            <ac:spMk id="3" creationId="{26AE1979-30DD-4569-827F-70854FB30BE6}"/>
          </ac:spMkLst>
        </pc:spChg>
        <pc:spChg chg="add del mod">
          <ac:chgData name="vihaanpandey3169@gmail.com" userId="661bde899344dce9" providerId="LiveId" clId="{4B1A558E-36DA-4455-80AA-981D1CA21929}" dt="2021-12-15T02:09:31.912" v="455" actId="478"/>
          <ac:spMkLst>
            <pc:docMk/>
            <pc:sldMk cId="2266289869" sldId="274"/>
            <ac:spMk id="9" creationId="{CF670BE5-DC8B-4107-99CF-FD4D07B7E930}"/>
          </ac:spMkLst>
        </pc:spChg>
        <pc:spChg chg="add">
          <ac:chgData name="vihaanpandey3169@gmail.com" userId="661bde899344dce9" providerId="LiveId" clId="{4B1A558E-36DA-4455-80AA-981D1CA21929}" dt="2021-12-15T02:09:37.710" v="457" actId="26606"/>
          <ac:spMkLst>
            <pc:docMk/>
            <pc:sldMk cId="2266289869" sldId="274"/>
            <ac:spMk id="10" creationId="{C1DD1A8A-57D5-4A81-AD04-532B043C5611}"/>
          </ac:spMkLst>
        </pc:spChg>
        <pc:spChg chg="add">
          <ac:chgData name="vihaanpandey3169@gmail.com" userId="661bde899344dce9" providerId="LiveId" clId="{4B1A558E-36DA-4455-80AA-981D1CA21929}" dt="2021-12-15T02:09:37.710" v="457" actId="26606"/>
          <ac:spMkLst>
            <pc:docMk/>
            <pc:sldMk cId="2266289869" sldId="274"/>
            <ac:spMk id="12" creationId="{007891EC-4501-44ED-A8C8-B11B6DB767AB}"/>
          </ac:spMkLst>
        </pc:spChg>
        <pc:picChg chg="add mod">
          <ac:chgData name="vihaanpandey3169@gmail.com" userId="661bde899344dce9" providerId="LiveId" clId="{4B1A558E-36DA-4455-80AA-981D1CA21929}" dt="2021-12-15T02:09:37.710" v="457" actId="26606"/>
          <ac:picMkLst>
            <pc:docMk/>
            <pc:sldMk cId="2266289869" sldId="274"/>
            <ac:picMk id="5" creationId="{43B0F30F-D4AF-4764-8B46-F066D696B93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12/14/2021</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hyperlink" Target="https://data.cityofchicago.org/Transportation/Traffic-Crashes-Crashes/85ca-t3i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1" y="86557"/>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424331" y="723530"/>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095999" y="2263807"/>
            <a:ext cx="4809839" cy="1251750"/>
          </a:xfrm>
        </p:spPr>
        <p:txBody>
          <a:bodyPr/>
          <a:lstStyle/>
          <a:p>
            <a:r>
              <a:rPr lang="en-US" b="1" i="0" dirty="0">
                <a:solidFill>
                  <a:srgbClr val="000000"/>
                </a:solidFill>
                <a:effectLst/>
                <a:latin typeface="Helvetica Neue"/>
              </a:rPr>
              <a:t>Chicago Car Crashes Project</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1384917" y="5211192"/>
            <a:ext cx="8705031" cy="1482570"/>
          </a:xfrm>
        </p:spPr>
        <p:txBody>
          <a:bodyPr/>
          <a:lstStyle/>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COURSE: INTRO TO DATA  ANALYSIS AND MACHINE LEARNING</a:t>
            </a:r>
            <a:endParaRPr lang="en-US" b="1" dirty="0">
              <a:solidFill>
                <a:srgbClr val="FFC000"/>
              </a:solidFill>
              <a:latin typeface="Times New Roman" panose="02020603050405020304" pitchFamily="18" charset="0"/>
              <a:cs typeface="Times New Roman" panose="02020603050405020304" pitchFamily="18" charset="0"/>
            </a:endParaRPr>
          </a:p>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PROFESSOR: CHRISTOPHER MCGRAW</a:t>
            </a:r>
          </a:p>
          <a:p>
            <a:pPr marL="0" indent="0" algn="ctr">
              <a:buNone/>
            </a:pPr>
            <a:endParaRPr lang="en-US" b="1" dirty="0">
              <a:solidFill>
                <a:srgbClr val="FFC000"/>
              </a:solidFill>
              <a:latin typeface="Times New Roman" panose="02020603050405020304" pitchFamily="18" charset="0"/>
              <a:cs typeface="Times New Roman" panose="02020603050405020304" pitchFamily="18" charset="0"/>
              <a:sym typeface="+mn-ea"/>
            </a:endParaRPr>
          </a:p>
          <a:p>
            <a:pPr marL="0" indent="0" algn="ctr">
              <a:buNone/>
            </a:pPr>
            <a:r>
              <a:rPr lang="en-US" b="1" dirty="0">
                <a:solidFill>
                  <a:srgbClr val="FFC000"/>
                </a:solidFill>
                <a:latin typeface="Times New Roman" panose="02020603050405020304" pitchFamily="18" charset="0"/>
                <a:cs typeface="Times New Roman" panose="02020603050405020304" pitchFamily="18" charset="0"/>
                <a:sym typeface="+mn-ea"/>
              </a:rPr>
              <a:t>  PRESENTED BY: VIVEK PANDEY</a:t>
            </a:r>
            <a:endParaRPr lang="en-US" b="1" dirty="0">
              <a:solidFill>
                <a:srgbClr val="FFC000"/>
              </a:solidFill>
              <a:latin typeface="Times New Roman" panose="02020603050405020304" pitchFamily="18" charset="0"/>
              <a:cs typeface="Times New Roman" panose="02020603050405020304" pitchFamily="18" charset="0"/>
            </a:endParaRPr>
          </a:p>
          <a:p>
            <a:endParaRPr lang="en-US" dirty="0"/>
          </a:p>
        </p:txBody>
      </p:sp>
      <p:graphicFrame>
        <p:nvGraphicFramePr>
          <p:cNvPr id="2" name="Table 1">
            <a:extLst>
              <a:ext uri="{FF2B5EF4-FFF2-40B4-BE49-F238E27FC236}">
                <a16:creationId xmlns:a16="http://schemas.microsoft.com/office/drawing/2014/main" id="{2371E3BE-7DE7-48C1-B0BC-6CB0A2E01ACD}"/>
              </a:ext>
            </a:extLst>
          </p:cNvPr>
          <p:cNvGraphicFramePr>
            <a:graphicFrameLocks noGrp="1"/>
          </p:cNvGraphicFramePr>
          <p:nvPr>
            <p:extLst>
              <p:ext uri="{D42A27DB-BD31-4B8C-83A1-F6EECF244321}">
                <p14:modId xmlns:p14="http://schemas.microsoft.com/office/powerpoint/2010/main" val="3993475433"/>
              </p:ext>
            </p:extLst>
          </p:nvPr>
        </p:nvGraphicFramePr>
        <p:xfrm>
          <a:off x="8478175" y="5755836"/>
          <a:ext cx="3639844" cy="1188720"/>
        </p:xfrm>
        <a:graphic>
          <a:graphicData uri="http://schemas.openxmlformats.org/drawingml/2006/table">
            <a:tbl>
              <a:tblPr/>
              <a:tblGrid>
                <a:gridCol w="3639844">
                  <a:extLst>
                    <a:ext uri="{9D8B030D-6E8A-4147-A177-3AD203B41FA5}">
                      <a16:colId xmlns:a16="http://schemas.microsoft.com/office/drawing/2014/main" val="2027693024"/>
                    </a:ext>
                  </a:extLst>
                </a:gridCol>
              </a:tblGrid>
              <a:tr h="1004986">
                <a:tc>
                  <a:txBody>
                    <a:bodyPr/>
                    <a:lstStyle/>
                    <a:p>
                      <a:pPr rtl="0">
                        <a:spcBef>
                          <a:spcPts val="0"/>
                        </a:spcBef>
                        <a:spcAft>
                          <a:spcPts val="0"/>
                        </a:spcAft>
                      </a:pPr>
                      <a:r>
                        <a:rPr lang="en-US" b="1" i="0" u="none" strike="noStrike" dirty="0">
                          <a:solidFill>
                            <a:srgbClr val="A8A09D"/>
                          </a:solidFill>
                          <a:effectLst/>
                          <a:latin typeface="Inria Serif"/>
                        </a:rPr>
                        <a:t>University of Maryland, Baltimore County</a:t>
                      </a:r>
                      <a:endParaRPr lang="en-US" b="0" dirty="0">
                        <a:effectLst/>
                      </a:endParaRPr>
                    </a:p>
                    <a:p>
                      <a:pPr rtl="0">
                        <a:spcBef>
                          <a:spcPts val="0"/>
                        </a:spcBef>
                        <a:spcAft>
                          <a:spcPts val="0"/>
                        </a:spcAft>
                      </a:pPr>
                      <a:r>
                        <a:rPr lang="en-US" b="1" i="0" u="none" strike="noStrike" dirty="0">
                          <a:solidFill>
                            <a:srgbClr val="A8A09D"/>
                          </a:solidFill>
                          <a:effectLst/>
                          <a:latin typeface="Inria Serif"/>
                        </a:rPr>
                        <a:t>DEPT - Data Science Program </a:t>
                      </a: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11179653"/>
                  </a:ext>
                </a:extLst>
              </a:tr>
            </a:tbl>
          </a:graphicData>
        </a:graphic>
      </p:graphicFrame>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CE984E-5946-41F3-85A2-F5F986037E58}"/>
              </a:ext>
            </a:extLst>
          </p:cNvPr>
          <p:cNvSpPr>
            <a:spLocks noGrp="1"/>
          </p:cNvSpPr>
          <p:nvPr>
            <p:ph type="body" sz="quarter" idx="11"/>
          </p:nvPr>
        </p:nvSpPr>
        <p:spPr>
          <a:xfrm>
            <a:off x="1553592" y="2450237"/>
            <a:ext cx="8984202" cy="1882065"/>
          </a:xfrm>
        </p:spPr>
        <p:txBody>
          <a:bodyPr/>
          <a:lstStyle/>
          <a:p>
            <a:pPr algn="l"/>
            <a:r>
              <a:rPr lang="en-US" b="1" i="0" dirty="0">
                <a:solidFill>
                  <a:schemeClr val="accent3">
                    <a:lumMod val="75000"/>
                  </a:schemeClr>
                </a:solidFill>
                <a:latin typeface="Times New Roman" panose="02020603050405020304" pitchFamily="18" charset="0"/>
                <a:cs typeface="Times New Roman" panose="02020603050405020304" pitchFamily="18" charset="0"/>
              </a:rPr>
              <a:t>I would like to explore this dataset more to find more ways to prevent the crashes. As </a:t>
            </a:r>
            <a:r>
              <a:rPr lang="en-US" b="1" i="0" dirty="0">
                <a:solidFill>
                  <a:schemeClr val="accent3">
                    <a:lumMod val="75000"/>
                  </a:schemeClr>
                </a:solidFill>
                <a:effectLst/>
                <a:latin typeface="Times New Roman" panose="02020603050405020304" pitchFamily="18" charset="0"/>
                <a:cs typeface="Times New Roman" panose="02020603050405020304" pitchFamily="18" charset="0"/>
              </a:rPr>
              <a:t> we need more data as there could be other reasons of the crash too. </a:t>
            </a:r>
            <a:r>
              <a:rPr lang="en-US" b="1" i="0" dirty="0">
                <a:solidFill>
                  <a:schemeClr val="accent3">
                    <a:lumMod val="75000"/>
                  </a:schemeClr>
                </a:solidFill>
                <a:latin typeface="Times New Roman" panose="02020603050405020304" pitchFamily="18" charset="0"/>
                <a:cs typeface="Times New Roman" panose="02020603050405020304" pitchFamily="18" charset="0"/>
              </a:rPr>
              <a:t>W</a:t>
            </a:r>
            <a:r>
              <a:rPr lang="en-US" b="1" i="0" dirty="0">
                <a:solidFill>
                  <a:schemeClr val="accent3">
                    <a:lumMod val="75000"/>
                  </a:schemeClr>
                </a:solidFill>
                <a:effectLst/>
                <a:latin typeface="Times New Roman" panose="02020603050405020304" pitchFamily="18" charset="0"/>
                <a:cs typeface="Times New Roman" panose="02020603050405020304" pitchFamily="18" charset="0"/>
              </a:rPr>
              <a:t>e can run a clustering model. </a:t>
            </a:r>
            <a:endParaRPr lang="en-US" b="1" i="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BA0E6C9-797F-4316-B98E-131394B953AC}"/>
              </a:ext>
            </a:extLst>
          </p:cNvPr>
          <p:cNvSpPr>
            <a:spLocks noGrp="1"/>
          </p:cNvSpPr>
          <p:nvPr>
            <p:ph type="title"/>
          </p:nvPr>
        </p:nvSpPr>
        <p:spPr>
          <a:xfrm>
            <a:off x="2876365" y="683582"/>
            <a:ext cx="7661429" cy="683579"/>
          </a:xfrm>
        </p:spPr>
        <p:txBody>
          <a:bodyPr/>
          <a:lstStyle/>
          <a:p>
            <a:r>
              <a:rPr lang="en-US" sz="4000" b="1" i="0" dirty="0">
                <a:solidFill>
                  <a:schemeClr val="bg2">
                    <a:lumMod val="25000"/>
                  </a:schemeClr>
                </a:solidFill>
                <a:latin typeface="Times New Roman" panose="02020603050405020304" pitchFamily="18" charset="0"/>
                <a:cs typeface="Times New Roman" panose="02020603050405020304" pitchFamily="18" charset="0"/>
              </a:rPr>
              <a:t>Areas for exploration</a:t>
            </a:r>
            <a:b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28143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E1784-D792-4BE2-B017-DAA70F48D19F}"/>
              </a:ext>
            </a:extLst>
          </p:cNvPr>
          <p:cNvSpPr>
            <a:spLocks noGrp="1"/>
          </p:cNvSpPr>
          <p:nvPr>
            <p:ph type="body" sz="quarter" idx="11"/>
          </p:nvPr>
        </p:nvSpPr>
        <p:spPr>
          <a:xfrm>
            <a:off x="2228295" y="2272684"/>
            <a:ext cx="8220721" cy="399495"/>
          </a:xfrm>
        </p:spPr>
        <p:txBody>
          <a:bodyPr/>
          <a:lstStyle/>
          <a:p>
            <a:pPr algn="l"/>
            <a:r>
              <a:rPr lang="en-US" dirty="0"/>
              <a:t>https://github.com/vivek3120/DATA602/tree/main/PROJECT</a:t>
            </a:r>
          </a:p>
        </p:txBody>
      </p:sp>
      <p:sp>
        <p:nvSpPr>
          <p:cNvPr id="3" name="Title 2">
            <a:extLst>
              <a:ext uri="{FF2B5EF4-FFF2-40B4-BE49-F238E27FC236}">
                <a16:creationId xmlns:a16="http://schemas.microsoft.com/office/drawing/2014/main" id="{9C46663F-2892-4BF7-B0D9-9194B0430992}"/>
              </a:ext>
            </a:extLst>
          </p:cNvPr>
          <p:cNvSpPr>
            <a:spLocks noGrp="1"/>
          </p:cNvSpPr>
          <p:nvPr>
            <p:ph type="title"/>
          </p:nvPr>
        </p:nvSpPr>
        <p:spPr>
          <a:xfrm>
            <a:off x="4012707" y="967666"/>
            <a:ext cx="4145872" cy="630315"/>
          </a:xfrm>
        </p:spPr>
        <p:txBody>
          <a:bodyPr/>
          <a:lstStyle/>
          <a:p>
            <a:r>
              <a:rPr lang="en-US" dirty="0" err="1"/>
              <a:t>Github</a:t>
            </a:r>
            <a:r>
              <a:rPr lang="en-US" dirty="0"/>
              <a:t> link</a:t>
            </a:r>
          </a:p>
        </p:txBody>
      </p:sp>
    </p:spTree>
    <p:extLst>
      <p:ext uri="{BB962C8B-B14F-4D97-AF65-F5344CB8AC3E}">
        <p14:creationId xmlns:p14="http://schemas.microsoft.com/office/powerpoint/2010/main" val="5951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3B0F30F-D4AF-4764-8B46-F066D696B938}"/>
              </a:ext>
            </a:extLst>
          </p:cNvPr>
          <p:cNvPicPr>
            <a:picLocks noChangeAspect="1"/>
          </p:cNvPicPr>
          <p:nvPr/>
        </p:nvPicPr>
        <p:blipFill rotWithShape="1">
          <a:blip r:embed="rId2"/>
          <a:srcRect t="5858" b="19142"/>
          <a:stretch/>
        </p:blipFill>
        <p:spPr>
          <a:xfrm>
            <a:off x="-3047" y="10"/>
            <a:ext cx="12191999" cy="6857990"/>
          </a:xfrm>
          <a:prstGeom prst="rect">
            <a:avLst/>
          </a:prstGeom>
          <a:noFill/>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6AE1979-30DD-4569-827F-70854FB30BE6}"/>
              </a:ext>
            </a:extLst>
          </p:cNvPr>
          <p:cNvSpPr>
            <a:spLocks noGrp="1"/>
          </p:cNvSpPr>
          <p:nvPr>
            <p:ph type="title"/>
          </p:nvPr>
        </p:nvSpPr>
        <p:spPr>
          <a:xfrm>
            <a:off x="1097280" y="2308193"/>
            <a:ext cx="10058400" cy="249462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ea typeface="+mj-ea"/>
                <a:cs typeface="+mj-cs"/>
              </a:rPr>
              <a:t>Thankyou</a:t>
            </a:r>
          </a:p>
        </p:txBody>
      </p:sp>
    </p:spTree>
    <p:extLst>
      <p:ext uri="{BB962C8B-B14F-4D97-AF65-F5344CB8AC3E}">
        <p14:creationId xmlns:p14="http://schemas.microsoft.com/office/powerpoint/2010/main" val="2266289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1927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5502299" y="477078"/>
            <a:ext cx="2722422" cy="1040944"/>
          </a:xfrm>
        </p:spPr>
        <p:txBody>
          <a:bodyPr/>
          <a:lstStyle/>
          <a:p>
            <a:r>
              <a:rPr lang="en-US" dirty="0"/>
              <a:t>JOURNEY</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305069" y="477078"/>
            <a:ext cx="1039006" cy="518088"/>
          </a:xfrm>
        </p:spPr>
        <p:txBody>
          <a:bodyPr/>
          <a:lstStyle/>
          <a:p>
            <a:r>
              <a:rPr lang="en-US" dirty="0"/>
              <a:t>our</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734473" y="753586"/>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graphicFrame>
        <p:nvGraphicFramePr>
          <p:cNvPr id="2" name="Table 1">
            <a:extLst>
              <a:ext uri="{FF2B5EF4-FFF2-40B4-BE49-F238E27FC236}">
                <a16:creationId xmlns:a16="http://schemas.microsoft.com/office/drawing/2014/main" id="{C740A62A-701A-4462-9781-3D3D172DC651}"/>
              </a:ext>
            </a:extLst>
          </p:cNvPr>
          <p:cNvGraphicFramePr>
            <a:graphicFrameLocks noGrp="1"/>
          </p:cNvGraphicFramePr>
          <p:nvPr>
            <p:extLst>
              <p:ext uri="{D42A27DB-BD31-4B8C-83A1-F6EECF244321}">
                <p14:modId xmlns:p14="http://schemas.microsoft.com/office/powerpoint/2010/main" val="1135122738"/>
              </p:ext>
            </p:extLst>
          </p:nvPr>
        </p:nvGraphicFramePr>
        <p:xfrm>
          <a:off x="1393794" y="1524828"/>
          <a:ext cx="9152877" cy="4239868"/>
        </p:xfrm>
        <a:graphic>
          <a:graphicData uri="http://schemas.openxmlformats.org/drawingml/2006/table">
            <a:tbl>
              <a:tblPr/>
              <a:tblGrid>
                <a:gridCol w="9152877">
                  <a:extLst>
                    <a:ext uri="{9D8B030D-6E8A-4147-A177-3AD203B41FA5}">
                      <a16:colId xmlns:a16="http://schemas.microsoft.com/office/drawing/2014/main" val="1394504738"/>
                    </a:ext>
                  </a:extLst>
                </a:gridCol>
              </a:tblGrid>
              <a:tr h="4239868">
                <a:tc>
                  <a:txBody>
                    <a:bodyPr/>
                    <a:lstStyle/>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Introduction and info of dataset</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Problem Statement</a:t>
                      </a: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EDA</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Visualizations</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Classification models used</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Model results</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Areas for exploration</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pPr marL="342900" lvl="0" indent="-342900" algn="l">
                        <a:buClr>
                          <a:schemeClr val="tx2"/>
                        </a:buClr>
                        <a:buFont typeface="Arial" panose="020B0604020202020204" pitchFamily="34" charset="0"/>
                        <a:buChar char="•"/>
                      </a:pPr>
                      <a:r>
                        <a:rPr lang="en-US" sz="2400" b="1" i="0" dirty="0">
                          <a:solidFill>
                            <a:schemeClr val="accent3">
                              <a:lumMod val="40000"/>
                              <a:lumOff val="60000"/>
                            </a:schemeClr>
                          </a:solidFill>
                          <a:latin typeface="Times New Roman" panose="02020603050405020304" pitchFamily="18" charset="0"/>
                          <a:cs typeface="Times New Roman" panose="02020603050405020304" pitchFamily="18" charset="0"/>
                        </a:rPr>
                        <a:t>GITHUB Link</a:t>
                      </a:r>
                      <a:endParaRPr lang="en-US" sz="2400" b="1" dirty="0">
                        <a:solidFill>
                          <a:schemeClr val="accent3">
                            <a:lumMod val="40000"/>
                            <a:lumOff val="60000"/>
                          </a:schemeClr>
                        </a:solidFill>
                        <a:latin typeface="Times New Roman" panose="02020603050405020304" pitchFamily="18" charset="0"/>
                        <a:cs typeface="Times New Roman" panose="02020603050405020304" pitchFamily="18" charset="0"/>
                      </a:endParaRP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01820701"/>
                  </a:ext>
                </a:extLst>
              </a:tr>
            </a:tbl>
          </a:graphicData>
        </a:graphic>
      </p:graphicFrame>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INTRODUCTION</a:t>
            </a:r>
            <a:br>
              <a:rPr lang="en-US" dirty="0"/>
            </a:br>
            <a:endParaRPr lang="en-US" dirty="0"/>
          </a:p>
        </p:txBody>
      </p:sp>
      <p:pic>
        <p:nvPicPr>
          <p:cNvPr id="9" name="Picture Placeholder 8" descr="a rowboat on water in front of a mountain">
            <a:extLst>
              <a:ext uri="{FF2B5EF4-FFF2-40B4-BE49-F238E27FC236}">
                <a16:creationId xmlns:a16="http://schemas.microsoft.com/office/drawing/2014/main" id="{9F9463E4-044F-4D94-BD3F-46B49D213361}"/>
              </a:ext>
            </a:extLst>
          </p:cNvPr>
          <p:cNvPicPr>
            <a:picLocks noGrp="1" noChangeAspect="1"/>
          </p:cNvPicPr>
          <p:nvPr>
            <p:ph type="pic" sz="quarter" idx="12"/>
          </p:nvPr>
        </p:nvPicPr>
        <p:blipFill rotWithShape="1">
          <a:blip r:embed="rId2"/>
          <a:srcRect l="13195" t="7202" r="4786" b="14962"/>
          <a:stretch/>
        </p:blipFill>
        <p:spPr>
          <a:xfrm>
            <a:off x="984154" y="1120228"/>
            <a:ext cx="3992160" cy="2842172"/>
          </a:xfrm>
        </p:spPr>
      </p:pic>
      <p:pic>
        <p:nvPicPr>
          <p:cNvPr id="14" name="Picture Placeholder 13" descr="a tent on the side of a river across from the mountains">
            <a:extLst>
              <a:ext uri="{FF2B5EF4-FFF2-40B4-BE49-F238E27FC236}">
                <a16:creationId xmlns:a16="http://schemas.microsoft.com/office/drawing/2014/main" id="{88C40962-8129-411A-AC80-45ED1809FBBD}"/>
              </a:ext>
            </a:extLst>
          </p:cNvPr>
          <p:cNvPicPr>
            <a:picLocks noGrp="1" noChangeAspect="1"/>
          </p:cNvPicPr>
          <p:nvPr>
            <p:ph type="pic" sz="quarter" idx="18"/>
          </p:nvPr>
        </p:nvPicPr>
        <p:blipFill>
          <a:blip r:embed="rId3"/>
          <a:srcRect l="19907" r="19907"/>
          <a:stretch>
            <a:fillRect/>
          </a:stretch>
        </p:blipFill>
        <p:spPr>
          <a:xfrm>
            <a:off x="984154" y="1120228"/>
            <a:ext cx="3992160" cy="2842172"/>
          </a:xfrm>
        </p:spPr>
      </p:pic>
      <p:sp>
        <p:nvSpPr>
          <p:cNvPr id="6" name="TextBox 5">
            <a:extLst>
              <a:ext uri="{FF2B5EF4-FFF2-40B4-BE49-F238E27FC236}">
                <a16:creationId xmlns:a16="http://schemas.microsoft.com/office/drawing/2014/main" id="{A5D2856E-B325-4C3E-BC37-B9175CA500C6}"/>
              </a:ext>
            </a:extLst>
          </p:cNvPr>
          <p:cNvSpPr txBox="1"/>
          <p:nvPr/>
        </p:nvSpPr>
        <p:spPr>
          <a:xfrm>
            <a:off x="6096000" y="489913"/>
            <a:ext cx="5477524" cy="4745915"/>
          </a:xfrm>
          <a:prstGeom prst="rect">
            <a:avLst/>
          </a:prstGeom>
          <a:noFill/>
        </p:spPr>
        <p:txBody>
          <a:bodyPr wrap="square">
            <a:spAutoFit/>
          </a:bodyPr>
          <a:lstStyle/>
          <a:p>
            <a:pPr>
              <a:lnSpc>
                <a:spcPct val="90000"/>
              </a:lnSpc>
              <a:buClr>
                <a:schemeClr val="tx2"/>
              </a:buClr>
            </a:pP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The main motive of this project is to build </a:t>
            </a:r>
            <a:r>
              <a:rPr lang="en-US" sz="2400" b="0" i="0" dirty="0">
                <a:solidFill>
                  <a:schemeClr val="tx2">
                    <a:lumMod val="20000"/>
                    <a:lumOff val="80000"/>
                  </a:schemeClr>
                </a:solidFill>
                <a:effectLst/>
                <a:latin typeface="Times New Roman" panose="02020603050405020304" pitchFamily="18" charset="0"/>
                <a:cs typeface="Times New Roman" panose="02020603050405020304" pitchFamily="18" charset="0"/>
              </a:rPr>
              <a:t>a model to predict the severity of a traffic crashes based on Chicago Police Department crash dataset.</a:t>
            </a:r>
            <a:endParaRPr lang="en-US" sz="2400" dirty="0">
              <a:solidFill>
                <a:schemeClr val="tx2">
                  <a:lumMod val="20000"/>
                  <a:lumOff val="80000"/>
                </a:schemeClr>
              </a:solidFill>
              <a:latin typeface="Times New Roman" panose="02020603050405020304" pitchFamily="18" charset="0"/>
              <a:cs typeface="Times New Roman" panose="02020603050405020304" pitchFamily="18" charset="0"/>
            </a:endParaRPr>
          </a:p>
          <a:p>
            <a:pPr>
              <a:lnSpc>
                <a:spcPct val="90000"/>
              </a:lnSpc>
              <a:buClr>
                <a:schemeClr val="tx2"/>
              </a:buClr>
            </a:pPr>
            <a:r>
              <a:rPr lang="en-US" sz="2400" dirty="0">
                <a:solidFill>
                  <a:schemeClr val="tx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dataset has been taken from the government website: </a:t>
            </a:r>
            <a:r>
              <a:rPr kumimoji="0" lang="en-US" altLang="en-US" sz="2400" b="0" i="0" u="none" strike="noStrike" cap="none" normalizeH="0" baseline="0" dirty="0">
                <a:ln>
                  <a:noFill/>
                </a:ln>
                <a:solidFill>
                  <a:srgbClr val="1155CC"/>
                </a:solidFill>
                <a:effectLst/>
                <a:latin typeface="Times New Roman" panose="02020603050405020304" pitchFamily="18" charset="0"/>
                <a:cs typeface="Times New Roman" panose="02020603050405020304" pitchFamily="18" charset="0"/>
                <a:hlinkClick r:id="rId4"/>
              </a:rPr>
              <a:t>https://data.cityofchicago.org/Transportation/Traffic-Crashes-Crashes/85ca-t3if</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nSpc>
                <a:spcPct val="90000"/>
              </a:lnSpc>
              <a:buClr>
                <a:schemeClr val="tx2"/>
              </a:buClr>
            </a:pPr>
            <a:endParaRPr lang="en-US" sz="2400" dirty="0">
              <a:solidFill>
                <a:schemeClr val="accent4">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buClr>
                <a:schemeClr val="tx2"/>
              </a:buClr>
            </a:pPr>
            <a:r>
              <a:rPr lang="en-US" sz="2400" b="0" i="0" dirty="0">
                <a:solidFill>
                  <a:schemeClr val="tx2">
                    <a:lumMod val="20000"/>
                    <a:lumOff val="80000"/>
                  </a:schemeClr>
                </a:solidFill>
                <a:effectLst/>
                <a:latin typeface="Times New Roman" panose="02020603050405020304" pitchFamily="18" charset="0"/>
                <a:cs typeface="Times New Roman" panose="02020603050405020304" pitchFamily="18" charset="0"/>
              </a:rPr>
              <a:t>- Using the data from "Chicago Car Crash Dataset" which as more than 569700 records. The dataset as details of date and time of accident occurred, location and cause of accident and soon.</a:t>
            </a:r>
            <a:endParaRPr lang="en-US" sz="24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51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1000250" y="3089429"/>
            <a:ext cx="4514147" cy="977506"/>
          </a:xfrm>
        </p:spPr>
        <p:txBody>
          <a:bodyPr/>
          <a:lstStyle/>
          <a:p>
            <a:r>
              <a:rPr lang="en-US" sz="3200" b="1" dirty="0">
                <a:solidFill>
                  <a:schemeClr val="accent3">
                    <a:lumMod val="50000"/>
                  </a:schemeClr>
                </a:solidFill>
                <a:latin typeface="Times New Roman" panose="02020603050405020304" pitchFamily="18" charset="0"/>
                <a:cs typeface="Times New Roman" panose="02020603050405020304" pitchFamily="18" charset="0"/>
              </a:rPr>
              <a:t>PROBLEM STATEMENT</a:t>
            </a:r>
          </a:p>
        </p:txBody>
      </p:sp>
      <p:sp>
        <p:nvSpPr>
          <p:cNvPr id="4" name="Title 10">
            <a:extLst>
              <a:ext uri="{FF2B5EF4-FFF2-40B4-BE49-F238E27FC236}">
                <a16:creationId xmlns:a16="http://schemas.microsoft.com/office/drawing/2014/main" id="{81A1DF20-18F0-4E5D-808B-8C2113FDA582}"/>
              </a:ext>
            </a:extLst>
          </p:cNvPr>
          <p:cNvSpPr txBox="1">
            <a:spLocks/>
          </p:cNvSpPr>
          <p:nvPr/>
        </p:nvSpPr>
        <p:spPr>
          <a:xfrm>
            <a:off x="6763337" y="1464816"/>
            <a:ext cx="4514147" cy="2602120"/>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pPr algn="l"/>
            <a:r>
              <a:rPr lang="en-US" sz="2800" b="1" i="0" dirty="0">
                <a:solidFill>
                  <a:srgbClr val="000000"/>
                </a:solidFill>
                <a:effectLst/>
                <a:latin typeface="Times New Roman" panose="02020603050405020304" pitchFamily="18" charset="0"/>
                <a:cs typeface="Times New Roman" panose="02020603050405020304" pitchFamily="18" charset="0"/>
              </a:rPr>
              <a:t>- Cleaning the data and making it suitable for use and visualizing the data by use of graphs </a:t>
            </a:r>
          </a:p>
          <a:p>
            <a:pPr algn="l"/>
            <a:r>
              <a:rPr lang="en-US" sz="2800" b="1" dirty="0">
                <a:solidFill>
                  <a:srgbClr val="000000"/>
                </a:solidFill>
                <a:latin typeface="Times New Roman" panose="02020603050405020304" pitchFamily="18" charset="0"/>
                <a:cs typeface="Times New Roman" panose="02020603050405020304" pitchFamily="18" charset="0"/>
              </a:rPr>
              <a:t>-  P</a:t>
            </a:r>
            <a:r>
              <a:rPr lang="en-US" sz="2800" b="1" i="0" dirty="0">
                <a:solidFill>
                  <a:srgbClr val="000000"/>
                </a:solidFill>
                <a:effectLst/>
                <a:latin typeface="Times New Roman" panose="02020603050405020304" pitchFamily="18" charset="0"/>
                <a:cs typeface="Times New Roman" panose="02020603050405020304" pitchFamily="18" charset="0"/>
              </a:rPr>
              <a:t>redicting the severity of a traffic crashes and the reasons for it by different models</a:t>
            </a:r>
          </a:p>
          <a:p>
            <a:pPr algn="l"/>
            <a:r>
              <a:rPr lang="en-US" sz="2800" b="1" i="0" dirty="0">
                <a:solidFill>
                  <a:srgbClr val="000000"/>
                </a:solidFill>
                <a:effectLst/>
                <a:latin typeface="Times New Roman" panose="02020603050405020304" pitchFamily="18" charset="0"/>
                <a:cs typeface="Times New Roman" panose="02020603050405020304" pitchFamily="18" charset="0"/>
              </a:rPr>
              <a:t>-  Demonstrated how different classification models work</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83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2999875" y="2210539"/>
            <a:ext cx="4721634" cy="736847"/>
          </a:xfrm>
        </p:spPr>
        <p:txBody>
          <a:bodyPr/>
          <a:lstStyle/>
          <a:p>
            <a:r>
              <a:rPr lang="en-US" sz="2400" dirty="0">
                <a:latin typeface="Times New Roman" panose="02020603050405020304" pitchFamily="18" charset="0"/>
                <a:cs typeface="Times New Roman" panose="02020603050405020304" pitchFamily="18" charset="0"/>
              </a:rPr>
              <a:t>EXPLORATORY DATA  ANALYSIS</a:t>
            </a:r>
          </a:p>
        </p:txBody>
      </p:sp>
      <p:pic>
        <p:nvPicPr>
          <p:cNvPr id="9" name="Picture Placeholder 8" descr="a van driving down a muddy road towards a mountain">
            <a:extLst>
              <a:ext uri="{FF2B5EF4-FFF2-40B4-BE49-F238E27FC236}">
                <a16:creationId xmlns:a16="http://schemas.microsoft.com/office/drawing/2014/main" id="{399D0BDA-E0CF-4569-B259-B0E26546E407}"/>
              </a:ext>
            </a:extLst>
          </p:cNvPr>
          <p:cNvPicPr>
            <a:picLocks noGrp="1" noChangeAspect="1"/>
          </p:cNvPicPr>
          <p:nvPr>
            <p:ph type="pic" sz="quarter" idx="10"/>
          </p:nvPr>
        </p:nvPicPr>
        <p:blipFill rotWithShape="1">
          <a:blip r:embed="rId2"/>
          <a:srcRect l="31464" t="133" r="13996" b="-133"/>
          <a:stretch/>
        </p:blipFill>
        <p:spPr>
          <a:xfrm>
            <a:off x="771525" y="683581"/>
            <a:ext cx="10648950" cy="4580877"/>
          </a:xfrm>
        </p:spPr>
      </p:pic>
      <p:pic>
        <p:nvPicPr>
          <p:cNvPr id="12" name="Picture Placeholder 11" descr="people hanging out of a van in front of mountains">
            <a:extLst>
              <a:ext uri="{FF2B5EF4-FFF2-40B4-BE49-F238E27FC236}">
                <a16:creationId xmlns:a16="http://schemas.microsoft.com/office/drawing/2014/main" id="{C2F03693-5054-450C-9164-D8DBD97178B0}"/>
              </a:ext>
            </a:extLst>
          </p:cNvPr>
          <p:cNvPicPr>
            <a:picLocks noGrp="1" noChangeAspect="1"/>
          </p:cNvPicPr>
          <p:nvPr>
            <p:ph type="pic" sz="quarter" idx="15"/>
          </p:nvPr>
        </p:nvPicPr>
        <p:blipFill rotWithShape="1">
          <a:blip r:embed="rId3"/>
          <a:srcRect l="1764" t="133" r="51134" b="-133"/>
          <a:stretch/>
        </p:blipFill>
        <p:spPr>
          <a:xfrm>
            <a:off x="711716" y="497150"/>
            <a:ext cx="10708759" cy="5255579"/>
          </a:xfrm>
        </p:spPr>
      </p:pic>
      <p:sp>
        <p:nvSpPr>
          <p:cNvPr id="8" name="Title 9">
            <a:extLst>
              <a:ext uri="{FF2B5EF4-FFF2-40B4-BE49-F238E27FC236}">
                <a16:creationId xmlns:a16="http://schemas.microsoft.com/office/drawing/2014/main" id="{824A977A-E059-44D3-BF33-60C458DF0783}"/>
              </a:ext>
            </a:extLst>
          </p:cNvPr>
          <p:cNvSpPr txBox="1">
            <a:spLocks/>
          </p:cNvSpPr>
          <p:nvPr/>
        </p:nvSpPr>
        <p:spPr>
          <a:xfrm>
            <a:off x="3791467" y="6038295"/>
            <a:ext cx="4721634" cy="73684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2400" b="1" dirty="0">
                <a:latin typeface="Times New Roman" panose="02020603050405020304" pitchFamily="18" charset="0"/>
                <a:cs typeface="Times New Roman" panose="02020603050405020304" pitchFamily="18" charset="0"/>
              </a:rPr>
              <a:t>EXPLORATORY DATA  ANALYSIS</a:t>
            </a:r>
          </a:p>
        </p:txBody>
      </p:sp>
      <p:graphicFrame>
        <p:nvGraphicFramePr>
          <p:cNvPr id="4" name="Table 3">
            <a:extLst>
              <a:ext uri="{FF2B5EF4-FFF2-40B4-BE49-F238E27FC236}">
                <a16:creationId xmlns:a16="http://schemas.microsoft.com/office/drawing/2014/main" id="{C6C3821B-AC47-4630-8BAD-08EE43219E0B}"/>
              </a:ext>
            </a:extLst>
          </p:cNvPr>
          <p:cNvGraphicFramePr>
            <a:graphicFrameLocks noGrp="1"/>
          </p:cNvGraphicFramePr>
          <p:nvPr>
            <p:extLst>
              <p:ext uri="{D42A27DB-BD31-4B8C-83A1-F6EECF244321}">
                <p14:modId xmlns:p14="http://schemas.microsoft.com/office/powerpoint/2010/main" val="1396024064"/>
              </p:ext>
            </p:extLst>
          </p:nvPr>
        </p:nvGraphicFramePr>
        <p:xfrm>
          <a:off x="3151572" y="896645"/>
          <a:ext cx="6285391" cy="3932808"/>
        </p:xfrm>
        <a:graphic>
          <a:graphicData uri="http://schemas.openxmlformats.org/drawingml/2006/table">
            <a:tbl>
              <a:tblPr>
                <a:tableStyleId>{2D5ABB26-0587-4C30-8999-92F81FD0307C}</a:tableStyleId>
              </a:tblPr>
              <a:tblGrid>
                <a:gridCol w="6285391">
                  <a:extLst>
                    <a:ext uri="{9D8B030D-6E8A-4147-A177-3AD203B41FA5}">
                      <a16:colId xmlns:a16="http://schemas.microsoft.com/office/drawing/2014/main" val="2201748906"/>
                    </a:ext>
                  </a:extLst>
                </a:gridCol>
              </a:tblGrid>
              <a:tr h="3932808">
                <a:tc>
                  <a:txBody>
                    <a:bodyPr/>
                    <a:lstStyle/>
                    <a:p>
                      <a:r>
                        <a:rPr lang="en-US" sz="2400" b="1" dirty="0">
                          <a:latin typeface="Times New Roman" panose="02020603050405020304" pitchFamily="18" charset="0"/>
                          <a:cs typeface="Times New Roman" panose="02020603050405020304" pitchFamily="18" charset="0"/>
                        </a:rPr>
                        <a:t>In this I summarized the main characteristics of the data and plotted them visually. As this dataset was large enough with null values so did not make any difference after cleaning and dropping few columns with duplicate values. In the EDA part I also plotted graphs without cleaning the data. Graphs will be shown in the upcoming slides.</a:t>
                      </a:r>
                    </a:p>
                  </a:txBody>
                  <a:tcPr/>
                </a:tc>
                <a:extLst>
                  <a:ext uri="{0D108BD9-81ED-4DB2-BD59-A6C34878D82A}">
                    <a16:rowId xmlns:a16="http://schemas.microsoft.com/office/drawing/2014/main" val="1133706458"/>
                  </a:ext>
                </a:extLst>
              </a:tr>
            </a:tbl>
          </a:graphicData>
        </a:graphic>
      </p:graphicFrame>
    </p:spTree>
    <p:extLst>
      <p:ext uri="{BB962C8B-B14F-4D97-AF65-F5344CB8AC3E}">
        <p14:creationId xmlns:p14="http://schemas.microsoft.com/office/powerpoint/2010/main" val="290392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ED34A2FF-8FDB-4DF0-9EB1-B63FCCEE4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85" r="12151" b="2"/>
          <a:stretch/>
        </p:blipFill>
        <p:spPr bwMode="auto">
          <a:xfrm>
            <a:off x="771015" y="947627"/>
            <a:ext cx="2927350" cy="3578033"/>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Chart, bar chart, histogram&#10;&#10;Description automatically generated">
            <a:extLst>
              <a:ext uri="{FF2B5EF4-FFF2-40B4-BE49-F238E27FC236}">
                <a16:creationId xmlns:a16="http://schemas.microsoft.com/office/drawing/2014/main" id="{5C4025F2-D055-46AC-A482-C1C6CFB8E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6" r="6633" b="5"/>
          <a:stretch/>
        </p:blipFill>
        <p:spPr bwMode="auto">
          <a:xfrm>
            <a:off x="4632320" y="947627"/>
            <a:ext cx="2927350" cy="3578033"/>
          </a:xfrm>
          <a:prstGeom prst="rect">
            <a:avLst/>
          </a:prstGeom>
          <a:extLst>
            <a:ext uri="{909E8E84-426E-40DD-AFC4-6F175D3DCCD1}">
              <a14:hiddenFill xmlns:a14="http://schemas.microsoft.com/office/drawing/2010/main">
                <a:solidFill>
                  <a:srgbClr val="FFFFFF"/>
                </a:solidFill>
              </a14:hiddenFill>
            </a:ext>
          </a:extLst>
        </p:spPr>
      </p:pic>
      <p:sp>
        <p:nvSpPr>
          <p:cNvPr id="83" name="Picture Placeholder 3">
            <a:extLst>
              <a:ext uri="{FF2B5EF4-FFF2-40B4-BE49-F238E27FC236}">
                <a16:creationId xmlns:a16="http://schemas.microsoft.com/office/drawing/2014/main" id="{D3C53E20-C8AD-493D-9C19-2C6D7F7A92C2}"/>
              </a:ext>
            </a:extLst>
          </p:cNvPr>
          <p:cNvSpPr>
            <a:spLocks noGrp="1"/>
          </p:cNvSpPr>
          <p:nvPr>
            <p:ph type="pic" sz="quarter" idx="16"/>
          </p:nvPr>
        </p:nvSpPr>
        <p:spPr>
          <a:xfrm>
            <a:off x="8493630" y="943258"/>
            <a:ext cx="2927350" cy="3578033"/>
          </a:xfrm>
        </p:spPr>
      </p:sp>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3639067" y="5766800"/>
            <a:ext cx="4721634" cy="676186"/>
          </a:xfrm>
        </p:spPr>
        <p:txBody>
          <a:bodyPr anchor="t">
            <a:normAutofit/>
          </a:bodyPr>
          <a:lstStyle/>
          <a:p>
            <a:r>
              <a:rPr lang="en-US" dirty="0"/>
              <a:t>Visualization</a:t>
            </a:r>
          </a:p>
        </p:txBody>
      </p:sp>
      <p:pic>
        <p:nvPicPr>
          <p:cNvPr id="2064" name="Picture 16">
            <a:extLst>
              <a:ext uri="{FF2B5EF4-FFF2-40B4-BE49-F238E27FC236}">
                <a16:creationId xmlns:a16="http://schemas.microsoft.com/office/drawing/2014/main" id="{B925E297-503C-4B60-9960-2D9AF6D18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695739"/>
            <a:ext cx="3448879" cy="424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72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19FA4D-A277-49AE-B55F-3A94F3BD9B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015" y="1485201"/>
            <a:ext cx="2927350" cy="250288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5BF632-F828-4841-ABBD-6392E72367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2320" y="1529112"/>
            <a:ext cx="2927350" cy="24150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3639067" y="5766800"/>
            <a:ext cx="4721634" cy="676186"/>
          </a:xfrm>
        </p:spPr>
        <p:txBody>
          <a:bodyPr anchor="t">
            <a:normAutofit/>
          </a:bodyPr>
          <a:lstStyle/>
          <a:p>
            <a:r>
              <a:rPr lang="en-US" dirty="0"/>
              <a:t>Visualization</a:t>
            </a:r>
          </a:p>
        </p:txBody>
      </p:sp>
      <p:pic>
        <p:nvPicPr>
          <p:cNvPr id="1030" name="Picture 6">
            <a:extLst>
              <a:ext uri="{FF2B5EF4-FFF2-40B4-BE49-F238E27FC236}">
                <a16:creationId xmlns:a16="http://schemas.microsoft.com/office/drawing/2014/main" id="{05DACC02-8232-4388-8AC4-84B0AD146784}"/>
              </a:ext>
            </a:extLst>
          </p:cNvPr>
          <p:cNvPicPr>
            <a:picLocks noGrp="1" noChangeAspect="1" noChangeArrowheads="1"/>
          </p:cNvPicPr>
          <p:nvPr>
            <p:ph type="pic" sz="quarter" idx="16"/>
          </p:nvPr>
        </p:nvPicPr>
        <p:blipFill>
          <a:blip r:embed="rId4">
            <a:extLst>
              <a:ext uri="{28A0092B-C50C-407E-A947-70E740481C1C}">
                <a14:useLocalDpi xmlns:a14="http://schemas.microsoft.com/office/drawing/2010/main" val="0"/>
              </a:ext>
            </a:extLst>
          </a:blip>
          <a:srcRect l="22226" r="22226"/>
          <a:stretch>
            <a:fillRect/>
          </a:stretch>
        </p:blipFill>
        <p:spPr bwMode="auto">
          <a:xfrm>
            <a:off x="8493125" y="942975"/>
            <a:ext cx="2927350" cy="357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3856383" y="576471"/>
            <a:ext cx="6202017" cy="745434"/>
          </a:xfrm>
        </p:spPr>
        <p:txBody>
          <a:bodyPr/>
          <a:lstStyle/>
          <a:p>
            <a:r>
              <a:rPr lang="en-US" dirty="0"/>
              <a:t>Models used</a:t>
            </a:r>
          </a:p>
        </p:txBody>
      </p:sp>
      <p:sp>
        <p:nvSpPr>
          <p:cNvPr id="3" name="Text Placeholder 2">
            <a:extLst>
              <a:ext uri="{FF2B5EF4-FFF2-40B4-BE49-F238E27FC236}">
                <a16:creationId xmlns:a16="http://schemas.microsoft.com/office/drawing/2014/main" id="{C6DD99D7-2C5E-4969-BD39-6417A3977EAB}"/>
              </a:ext>
            </a:extLst>
          </p:cNvPr>
          <p:cNvSpPr>
            <a:spLocks noGrp="1"/>
          </p:cNvSpPr>
          <p:nvPr>
            <p:ph type="body" sz="quarter" idx="11"/>
          </p:nvPr>
        </p:nvSpPr>
        <p:spPr>
          <a:xfrm>
            <a:off x="665922" y="3077822"/>
            <a:ext cx="10644808" cy="368878"/>
          </a:xfrm>
        </p:spPr>
        <p:txBody>
          <a:bodyPr/>
          <a:lstStyle/>
          <a:p>
            <a:r>
              <a:rPr lang="en-US" dirty="0"/>
              <a:t>1.Logistic Regression     2.Decision Tree Classifier          3.Random Forests Classifier    </a:t>
            </a:r>
          </a:p>
        </p:txBody>
      </p:sp>
    </p:spTree>
    <p:extLst>
      <p:ext uri="{BB962C8B-B14F-4D97-AF65-F5344CB8AC3E}">
        <p14:creationId xmlns:p14="http://schemas.microsoft.com/office/powerpoint/2010/main" val="361623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08B7E8-7AE6-41A9-87C6-D920F69F945B}"/>
              </a:ext>
            </a:extLst>
          </p:cNvPr>
          <p:cNvSpPr>
            <a:spLocks noGrp="1"/>
          </p:cNvSpPr>
          <p:nvPr>
            <p:ph type="body" sz="quarter" idx="11"/>
          </p:nvPr>
        </p:nvSpPr>
        <p:spPr>
          <a:xfrm>
            <a:off x="1118586" y="1624614"/>
            <a:ext cx="3746377" cy="4465468"/>
          </a:xfrm>
        </p:spPr>
        <p:txBody>
          <a:bodyPr/>
          <a:lstStyle/>
          <a:p>
            <a:pPr algn="l"/>
            <a:r>
              <a:rPr lang="en-US" sz="1100" b="1" i="0" dirty="0">
                <a:solidFill>
                  <a:srgbClr val="000000"/>
                </a:solidFill>
                <a:effectLst/>
                <a:latin typeface="Helvetica Neue"/>
              </a:rPr>
              <a:t>Logistic Regression</a:t>
            </a:r>
          </a:p>
          <a:p>
            <a:pPr algn="l">
              <a:buFont typeface="Arial" panose="020B0604020202020204" pitchFamily="34" charset="0"/>
              <a:buChar char="•"/>
            </a:pPr>
            <a:r>
              <a:rPr lang="en-US" sz="1100" b="0" i="0" dirty="0">
                <a:solidFill>
                  <a:srgbClr val="000000"/>
                </a:solidFill>
                <a:effectLst/>
                <a:latin typeface="Helvetica Neue"/>
              </a:rPr>
              <a:t>Accuracy Score Train: 0.5011080393189398</a:t>
            </a:r>
          </a:p>
          <a:p>
            <a:pPr algn="l">
              <a:buFont typeface="Arial" panose="020B0604020202020204" pitchFamily="34" charset="0"/>
              <a:buChar char="•"/>
            </a:pPr>
            <a:r>
              <a:rPr lang="en-US" sz="1100" b="0" i="0" dirty="0">
                <a:solidFill>
                  <a:srgbClr val="000000"/>
                </a:solidFill>
                <a:effectLst/>
                <a:latin typeface="Helvetica Neue"/>
              </a:rPr>
              <a:t>Accuracy Score Test: 0.4982183605406354</a:t>
            </a:r>
          </a:p>
          <a:p>
            <a:pPr algn="l">
              <a:buFont typeface="Arial" panose="020B0604020202020204" pitchFamily="34" charset="0"/>
              <a:buChar char="•"/>
            </a:pPr>
            <a:r>
              <a:rPr lang="en-US" sz="1100" b="0" i="0" dirty="0">
                <a:solidFill>
                  <a:srgbClr val="000000"/>
                </a:solidFill>
                <a:effectLst/>
                <a:latin typeface="Helvetica Neue"/>
              </a:rPr>
              <a:t>ROC_AUC Test: 0.5678102494291235</a:t>
            </a:r>
          </a:p>
          <a:p>
            <a:pPr algn="l"/>
            <a:r>
              <a:rPr lang="en-US" sz="1100" b="1" i="0" dirty="0">
                <a:solidFill>
                  <a:srgbClr val="000000"/>
                </a:solidFill>
                <a:effectLst/>
                <a:latin typeface="Helvetica Neue"/>
              </a:rPr>
              <a:t>Vanilla - Decision Tree Classifier</a:t>
            </a:r>
          </a:p>
          <a:p>
            <a:pPr algn="l">
              <a:buFont typeface="Arial" panose="020B0604020202020204" pitchFamily="34" charset="0"/>
              <a:buChar char="•"/>
            </a:pPr>
            <a:r>
              <a:rPr lang="en-US" sz="1100" b="0" i="0" dirty="0">
                <a:solidFill>
                  <a:srgbClr val="000000"/>
                </a:solidFill>
                <a:effectLst/>
                <a:latin typeface="Helvetica Neue"/>
              </a:rPr>
              <a:t>Accuracy Score Train: 0.9996379673512374</a:t>
            </a:r>
          </a:p>
          <a:p>
            <a:pPr algn="l">
              <a:buFont typeface="Arial" panose="020B0604020202020204" pitchFamily="34" charset="0"/>
              <a:buChar char="•"/>
            </a:pPr>
            <a:r>
              <a:rPr lang="en-US" sz="1100" b="0" i="0" dirty="0">
                <a:solidFill>
                  <a:srgbClr val="000000"/>
                </a:solidFill>
                <a:effectLst/>
                <a:latin typeface="Helvetica Neue"/>
              </a:rPr>
              <a:t>Accuracy Score Test: 0.9993154291732491</a:t>
            </a:r>
          </a:p>
          <a:p>
            <a:pPr algn="l">
              <a:buFont typeface="Arial" panose="020B0604020202020204" pitchFamily="34" charset="0"/>
              <a:buChar char="•"/>
            </a:pPr>
            <a:r>
              <a:rPr lang="en-US" sz="1100" b="0" i="0" dirty="0">
                <a:solidFill>
                  <a:srgbClr val="000000"/>
                </a:solidFill>
                <a:effectLst/>
                <a:latin typeface="Helvetica Neue"/>
              </a:rPr>
              <a:t>ROC_AUC Test: 0.6686402160548042</a:t>
            </a:r>
          </a:p>
          <a:p>
            <a:pPr algn="l"/>
            <a:r>
              <a:rPr lang="en-US" sz="1100" b="1" i="0" dirty="0">
                <a:solidFill>
                  <a:srgbClr val="000000"/>
                </a:solidFill>
                <a:effectLst/>
                <a:latin typeface="Helvetica Neue"/>
              </a:rPr>
              <a:t>Decision Tree Classifier</a:t>
            </a:r>
          </a:p>
          <a:p>
            <a:pPr algn="l">
              <a:buFont typeface="Arial" panose="020B0604020202020204" pitchFamily="34" charset="0"/>
              <a:buChar char="•"/>
            </a:pPr>
            <a:r>
              <a:rPr lang="en-US" sz="1100" b="0" i="0" dirty="0">
                <a:solidFill>
                  <a:srgbClr val="000000"/>
                </a:solidFill>
                <a:effectLst/>
                <a:latin typeface="Helvetica Neue"/>
              </a:rPr>
              <a:t>Accuracy Score Train: 0.999488766017202</a:t>
            </a:r>
          </a:p>
          <a:p>
            <a:pPr algn="l">
              <a:buFont typeface="Arial" panose="020B0604020202020204" pitchFamily="34" charset="0"/>
              <a:buChar char="•"/>
            </a:pPr>
            <a:r>
              <a:rPr lang="en-US" sz="1100" b="0" i="0" dirty="0">
                <a:solidFill>
                  <a:srgbClr val="000000"/>
                </a:solidFill>
                <a:effectLst/>
                <a:latin typeface="Helvetica Neue"/>
              </a:rPr>
              <a:t>Accuracy Score Test: 0.9993593119185536</a:t>
            </a:r>
          </a:p>
          <a:p>
            <a:pPr algn="l">
              <a:buFont typeface="Arial" panose="020B0604020202020204" pitchFamily="34" charset="0"/>
              <a:buChar char="•"/>
            </a:pPr>
            <a:r>
              <a:rPr lang="en-US" sz="1100" b="0" i="0" dirty="0">
                <a:solidFill>
                  <a:srgbClr val="000000"/>
                </a:solidFill>
                <a:effectLst/>
                <a:latin typeface="Helvetica Neue"/>
              </a:rPr>
              <a:t>ROC_AUC Test: 0.6624165642016512</a:t>
            </a:r>
          </a:p>
          <a:p>
            <a:pPr algn="l"/>
            <a:r>
              <a:rPr lang="en-US" sz="1100" b="1" i="0" dirty="0">
                <a:solidFill>
                  <a:srgbClr val="000000"/>
                </a:solidFill>
                <a:effectLst/>
                <a:latin typeface="Helvetica Neue"/>
              </a:rPr>
              <a:t>Vanilla - Random Forest Classifier</a:t>
            </a:r>
          </a:p>
          <a:p>
            <a:pPr algn="l">
              <a:buFont typeface="Arial" panose="020B0604020202020204" pitchFamily="34" charset="0"/>
              <a:buChar char="•"/>
            </a:pPr>
            <a:r>
              <a:rPr lang="en-US" sz="1100" b="0" i="0" dirty="0">
                <a:solidFill>
                  <a:srgbClr val="000000"/>
                </a:solidFill>
                <a:effectLst/>
                <a:latin typeface="Helvetica Neue"/>
              </a:rPr>
              <a:t>Accuracy Score Train: 0.9581161137440758</a:t>
            </a:r>
          </a:p>
          <a:p>
            <a:pPr algn="l">
              <a:buFont typeface="Arial" panose="020B0604020202020204" pitchFamily="34" charset="0"/>
              <a:buChar char="•"/>
            </a:pPr>
            <a:r>
              <a:rPr lang="en-US" sz="1100" b="0" i="0" dirty="0">
                <a:solidFill>
                  <a:srgbClr val="000000"/>
                </a:solidFill>
                <a:effectLst/>
                <a:latin typeface="Helvetica Neue"/>
              </a:rPr>
              <a:t>Accuracy Score Test: 0.9565824117956819</a:t>
            </a:r>
          </a:p>
          <a:p>
            <a:pPr algn="l">
              <a:buFont typeface="Arial" panose="020B0604020202020204" pitchFamily="34" charset="0"/>
              <a:buChar char="•"/>
            </a:pPr>
            <a:r>
              <a:rPr lang="en-US" sz="1100" b="0" i="0" dirty="0">
                <a:solidFill>
                  <a:srgbClr val="000000"/>
                </a:solidFill>
                <a:effectLst/>
                <a:latin typeface="Helvetica Neue"/>
              </a:rPr>
              <a:t>ROC_AUC Test: 0.6847323467416125</a:t>
            </a:r>
          </a:p>
          <a:p>
            <a:endParaRPr lang="en-US" sz="1100" dirty="0"/>
          </a:p>
        </p:txBody>
      </p:sp>
      <p:sp>
        <p:nvSpPr>
          <p:cNvPr id="3" name="Title 2">
            <a:extLst>
              <a:ext uri="{FF2B5EF4-FFF2-40B4-BE49-F238E27FC236}">
                <a16:creationId xmlns:a16="http://schemas.microsoft.com/office/drawing/2014/main" id="{2FEFAA6D-4E3C-4284-A1CD-4B77B8CAF0B3}"/>
              </a:ext>
            </a:extLst>
          </p:cNvPr>
          <p:cNvSpPr>
            <a:spLocks noGrp="1"/>
          </p:cNvSpPr>
          <p:nvPr>
            <p:ph type="title"/>
          </p:nvPr>
        </p:nvSpPr>
        <p:spPr>
          <a:xfrm>
            <a:off x="3932808" y="878891"/>
            <a:ext cx="5095781" cy="639192"/>
          </a:xfrm>
        </p:spPr>
        <p:txBody>
          <a:bodyPr/>
          <a:lstStyle/>
          <a:p>
            <a:r>
              <a:rPr lang="en-US" sz="4000" b="1" i="0" dirty="0">
                <a:solidFill>
                  <a:schemeClr val="tx2">
                    <a:lumMod val="50000"/>
                  </a:schemeClr>
                </a:solidFill>
                <a:latin typeface="Times New Roman" panose="02020603050405020304" pitchFamily="18" charset="0"/>
                <a:cs typeface="Times New Roman" panose="02020603050405020304" pitchFamily="18" charset="0"/>
              </a:rPr>
              <a:t>Model results</a:t>
            </a:r>
            <a:b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8D206769-3F77-429C-959D-2DB89C73A281}"/>
              </a:ext>
            </a:extLst>
          </p:cNvPr>
          <p:cNvSpPr txBox="1"/>
          <p:nvPr/>
        </p:nvSpPr>
        <p:spPr>
          <a:xfrm>
            <a:off x="4864962" y="3246553"/>
            <a:ext cx="5903651" cy="369332"/>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Helvetica Neue"/>
              </a:rPr>
              <a:t>ROC_AUC SCORE = 0.8290781329331086</a:t>
            </a:r>
          </a:p>
        </p:txBody>
      </p:sp>
    </p:spTree>
    <p:extLst>
      <p:ext uri="{BB962C8B-B14F-4D97-AF65-F5344CB8AC3E}">
        <p14:creationId xmlns:p14="http://schemas.microsoft.com/office/powerpoint/2010/main" val="2895234489"/>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121</TotalTime>
  <Words>425</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Franklin Gothic Book</vt:lpstr>
      <vt:lpstr>Helvetica Neue</vt:lpstr>
      <vt:lpstr>Inria Serif</vt:lpstr>
      <vt:lpstr>Rockwell Extra Bold</vt:lpstr>
      <vt:lpstr>Times New Roman</vt:lpstr>
      <vt:lpstr>Office Theme</vt:lpstr>
      <vt:lpstr>Chicago Car Crashes Project </vt:lpstr>
      <vt:lpstr>JOURNEY</vt:lpstr>
      <vt:lpstr>INTRODUCTION </vt:lpstr>
      <vt:lpstr>PROBLEM STATEMENT</vt:lpstr>
      <vt:lpstr>EXPLORATORY DATA  ANALYSIS</vt:lpstr>
      <vt:lpstr>Visualization</vt:lpstr>
      <vt:lpstr>Visualization</vt:lpstr>
      <vt:lpstr>Models used</vt:lpstr>
      <vt:lpstr>Model results </vt:lpstr>
      <vt:lpstr>Areas for exploration </vt:lpstr>
      <vt:lpstr>Github link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Car Crashes Project </dc:title>
  <dc:creator>vihaanpandey3169@gmail.com</dc:creator>
  <cp:lastModifiedBy>vihaanpandey3169@gmail.com</cp:lastModifiedBy>
  <cp:revision>1</cp:revision>
  <dcterms:created xsi:type="dcterms:W3CDTF">2021-12-15T00:21:51Z</dcterms:created>
  <dcterms:modified xsi:type="dcterms:W3CDTF">2021-12-15T02:23:28Z</dcterms:modified>
</cp:coreProperties>
</file>